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a:srgbClr val="E6E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326" autoAdjust="0"/>
    <p:restoredTop sz="94660"/>
  </p:normalViewPr>
  <p:slideViewPr>
    <p:cSldViewPr snapToGrid="0">
      <p:cViewPr varScale="1">
        <p:scale>
          <a:sx n="18" d="100"/>
          <a:sy n="18" d="100"/>
        </p:scale>
        <p:origin x="2034"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2023-06-23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2023-06-23</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직사각형 6">
            <a:extLst>
              <a:ext uri="{FF2B5EF4-FFF2-40B4-BE49-F238E27FC236}">
                <a16:creationId xmlns:a16="http://schemas.microsoft.com/office/drawing/2014/main" id="{239621E3-1C3A-4D1A-BAB7-DDEF4F9FB94F}"/>
              </a:ext>
            </a:extLst>
          </p:cNvPr>
          <p:cNvSpPr/>
          <p:nvPr/>
        </p:nvSpPr>
        <p:spPr>
          <a:xfrm>
            <a:off x="138401" y="3587793"/>
            <a:ext cx="29998410" cy="6076411"/>
          </a:xfrm>
          <a:prstGeom prst="rect">
            <a:avLst/>
          </a:prstGeom>
          <a:solidFill>
            <a:schemeClr val="accent6">
              <a:lumMod val="75000"/>
              <a:alpha val="15000"/>
            </a:schemeClr>
          </a:solid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10" name="TextBox 9">
            <a:extLst>
              <a:ext uri="{FF2B5EF4-FFF2-40B4-BE49-F238E27FC236}">
                <a16:creationId xmlns:a16="http://schemas.microsoft.com/office/drawing/2014/main" id="{50298A86-B455-400F-A35F-C8566399CE52}"/>
              </a:ext>
            </a:extLst>
          </p:cNvPr>
          <p:cNvSpPr txBox="1"/>
          <p:nvPr/>
        </p:nvSpPr>
        <p:spPr>
          <a:xfrm>
            <a:off x="512617" y="4162892"/>
            <a:ext cx="29441449" cy="2810385"/>
          </a:xfrm>
          <a:prstGeom prst="rect">
            <a:avLst/>
          </a:prstGeom>
          <a:noFill/>
        </p:spPr>
        <p:txBody>
          <a:bodyPr wrap="square" rtlCol="0">
            <a:spAutoFit/>
          </a:bodyPr>
          <a:lstStyle/>
          <a:p>
            <a:pPr indent="127000" algn="ctr" latinLnBrk="0">
              <a:lnSpc>
                <a:spcPct val="115000"/>
              </a:lnSpc>
            </a:pPr>
            <a:r>
              <a:rPr lang="en-US" altLang="ko-KR" sz="8000" b="1" kern="14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rPr>
              <a:t>Energy Efficient Distance Computing: K-Means Clustering with Approximate Mixed-signal Design</a:t>
            </a:r>
            <a:endParaRPr lang="ko-KR" altLang="ko-KR" sz="8000" b="1" kern="100" dirty="0">
              <a:solidFill>
                <a:srgbClr val="000000"/>
              </a:solidFill>
              <a:effectLst/>
              <a:latin typeface="Times New Roman" panose="02020603050405020304" pitchFamily="18" charset="0"/>
              <a:ea typeface="한양신명조"/>
              <a:cs typeface="Times New Roman" panose="02020603050405020304" pitchFamily="18" charset="0"/>
            </a:endParaRPr>
          </a:p>
        </p:txBody>
      </p:sp>
      <p:sp>
        <p:nvSpPr>
          <p:cNvPr id="12" name="TextBox 11">
            <a:extLst>
              <a:ext uri="{FF2B5EF4-FFF2-40B4-BE49-F238E27FC236}">
                <a16:creationId xmlns:a16="http://schemas.microsoft.com/office/drawing/2014/main" id="{B8960648-45A8-4C79-A124-4C39BA27097E}"/>
              </a:ext>
            </a:extLst>
          </p:cNvPr>
          <p:cNvSpPr txBox="1"/>
          <p:nvPr/>
        </p:nvSpPr>
        <p:spPr>
          <a:xfrm>
            <a:off x="5920755" y="7102264"/>
            <a:ext cx="18433701" cy="2453749"/>
          </a:xfrm>
          <a:prstGeom prst="rect">
            <a:avLst/>
          </a:prstGeom>
          <a:noFill/>
        </p:spPr>
        <p:txBody>
          <a:bodyPr wrap="square" rtlCol="0">
            <a:spAutoFit/>
          </a:bodyPr>
          <a:lstStyle/>
          <a:p>
            <a:pPr indent="127000" algn="ctr" latinLnBrk="0">
              <a:lnSpc>
                <a:spcPct val="115000"/>
              </a:lnSpc>
            </a:pPr>
            <a:r>
              <a:rPr lang="en-US" altLang="ko-KR" sz="4570" u="sng" kern="100" dirty="0" err="1">
                <a:solidFill>
                  <a:srgbClr val="000000"/>
                </a:solidFill>
                <a:latin typeface="Times New Roman" panose="02020603050405020304" pitchFamily="18" charset="0"/>
                <a:ea typeface="한양신명조"/>
                <a:cs typeface="Times New Roman" panose="02020603050405020304" pitchFamily="18" charset="0"/>
              </a:rPr>
              <a:t>Chunghee</a:t>
            </a:r>
            <a:r>
              <a:rPr lang="en-US" altLang="ko-KR" sz="4570" u="sng" kern="100" dirty="0">
                <a:solidFill>
                  <a:srgbClr val="000000"/>
                </a:solidFill>
                <a:latin typeface="Times New Roman" panose="02020603050405020304" pitchFamily="18" charset="0"/>
                <a:ea typeface="한양신명조"/>
                <a:cs typeface="Times New Roman" panose="02020603050405020304" pitchFamily="18" charset="0"/>
              </a:rPr>
              <a:t> Jang</a:t>
            </a:r>
            <a:r>
              <a:rPr lang="en-US" altLang="ko-KR" sz="4570" u="sng" kern="100" dirty="0">
                <a:solidFill>
                  <a:srgbClr val="000000"/>
                </a:solidFill>
                <a:effectLst/>
                <a:latin typeface="Times New Roman" panose="02020603050405020304" pitchFamily="18" charset="0"/>
                <a:ea typeface="한양신명조"/>
                <a:cs typeface="Times New Roman" panose="02020603050405020304" pitchFamily="18" charset="0"/>
              </a:rPr>
              <a:t> </a:t>
            </a:r>
            <a:r>
              <a:rPr lang="en-US" altLang="ko-KR" sz="4570" kern="100" dirty="0">
                <a:solidFill>
                  <a:srgbClr val="000000"/>
                </a:solidFill>
                <a:effectLst/>
                <a:latin typeface="Times New Roman" panose="02020603050405020304" pitchFamily="18" charset="0"/>
                <a:ea typeface="한양신명조"/>
                <a:cs typeface="Times New Roman" panose="02020603050405020304" pitchFamily="18" charset="0"/>
              </a:rPr>
              <a:t>and Kwang-Hyun Baek</a:t>
            </a:r>
            <a:endParaRPr lang="ko-KR" altLang="ko-KR" sz="4570" kern="100" dirty="0">
              <a:solidFill>
                <a:srgbClr val="000000"/>
              </a:solidFill>
              <a:effectLst/>
              <a:latin typeface="Times New Roman" panose="02020603050405020304" pitchFamily="18" charset="0"/>
              <a:ea typeface="한양신명조"/>
              <a:cs typeface="Times New Roman" panose="02020603050405020304" pitchFamily="18" charset="0"/>
            </a:endParaRPr>
          </a:p>
          <a:p>
            <a:pPr marL="167640" indent="-167640" algn="ctr" latinLnBrk="0">
              <a:lnSpc>
                <a:spcPct val="115000"/>
              </a:lnSpc>
              <a:tabLst>
                <a:tab pos="16764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Lst>
            </a:pPr>
            <a:r>
              <a:rPr lang="en-US" altLang="ko-KR" sz="4570" kern="100" dirty="0">
                <a:solidFill>
                  <a:srgbClr val="000000"/>
                </a:solidFill>
                <a:effectLst/>
                <a:latin typeface="Times New Roman" panose="02020603050405020304" pitchFamily="18" charset="0"/>
                <a:cs typeface="Times New Roman" panose="02020603050405020304" pitchFamily="18" charset="0"/>
              </a:rPr>
              <a:t>Department of Electrical and Electronic Engineering, Chung-Ang University</a:t>
            </a:r>
            <a:endParaRPr lang="ko-KR" altLang="ko-KR" sz="4570" kern="100" dirty="0">
              <a:solidFill>
                <a:srgbClr val="000000"/>
              </a:solidFill>
              <a:effectLst/>
              <a:latin typeface="한양신명조"/>
              <a:cs typeface="Times New Roman" panose="02020603050405020304" pitchFamily="18" charset="0"/>
            </a:endParaRPr>
          </a:p>
          <a:p>
            <a:pPr indent="127000" algn="ctr" latinLnBrk="0">
              <a:lnSpc>
                <a:spcPct val="115000"/>
              </a:lnSpc>
            </a:pPr>
            <a:r>
              <a:rPr lang="en-US" altLang="ko-KR" sz="4570" kern="100" dirty="0">
                <a:solidFill>
                  <a:srgbClr val="000000"/>
                </a:solidFill>
                <a:effectLst/>
                <a:latin typeface="Times New Roman" panose="02020603050405020304" pitchFamily="18" charset="0"/>
                <a:ea typeface="한양신명조"/>
                <a:cs typeface="Times New Roman" panose="02020603050405020304" pitchFamily="18" charset="0"/>
              </a:rPr>
              <a:t>E-mail : kbaek@cau.ac.kr</a:t>
            </a:r>
            <a:endParaRPr lang="ko-KR" altLang="ko-KR" sz="4570" kern="100" dirty="0">
              <a:solidFill>
                <a:srgbClr val="000000"/>
              </a:solidFill>
              <a:effectLst/>
              <a:latin typeface="Times New Roman" panose="02020603050405020304" pitchFamily="18" charset="0"/>
              <a:ea typeface="한양신명조"/>
              <a:cs typeface="Times New Roman" panose="02020603050405020304" pitchFamily="18" charset="0"/>
            </a:endParaRPr>
          </a:p>
        </p:txBody>
      </p:sp>
      <p:sp>
        <p:nvSpPr>
          <p:cNvPr id="20" name="직사각형 19">
            <a:extLst>
              <a:ext uri="{FF2B5EF4-FFF2-40B4-BE49-F238E27FC236}">
                <a16:creationId xmlns:a16="http://schemas.microsoft.com/office/drawing/2014/main" id="{67E9AF62-FBA9-46C6-B2D1-94879EFD6132}"/>
              </a:ext>
            </a:extLst>
          </p:cNvPr>
          <p:cNvSpPr/>
          <p:nvPr/>
        </p:nvSpPr>
        <p:spPr>
          <a:xfrm>
            <a:off x="138401" y="9980036"/>
            <a:ext cx="14825827" cy="11700093"/>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22" name="TextBox 21">
            <a:extLst>
              <a:ext uri="{FF2B5EF4-FFF2-40B4-BE49-F238E27FC236}">
                <a16:creationId xmlns:a16="http://schemas.microsoft.com/office/drawing/2014/main" id="{624E5164-25FE-44B9-BD06-6F21B7C7C008}"/>
              </a:ext>
            </a:extLst>
          </p:cNvPr>
          <p:cNvSpPr txBox="1"/>
          <p:nvPr/>
        </p:nvSpPr>
        <p:spPr>
          <a:xfrm>
            <a:off x="435423" y="11102212"/>
            <a:ext cx="14280065" cy="10926068"/>
          </a:xfrm>
          <a:prstGeom prst="rect">
            <a:avLst/>
          </a:prstGeom>
          <a:noFill/>
        </p:spPr>
        <p:txBody>
          <a:bodyPr wrap="square" rtlCol="0">
            <a:spAutoFit/>
          </a:bodyPr>
          <a:lstStyle/>
          <a:p>
            <a:pPr indent="127000" algn="just" latinLnBrk="0"/>
            <a:r>
              <a:rPr lang="en-US" altLang="ko-KR" sz="3200" kern="100" dirty="0">
                <a:solidFill>
                  <a:srgbClr val="000000"/>
                </a:solidFill>
                <a:effectLst/>
                <a:latin typeface="Times New Roman" panose="02020603050405020304" pitchFamily="18" charset="0"/>
                <a:ea typeface="한양신명조"/>
                <a:cs typeface="Times New Roman" panose="02020603050405020304" pitchFamily="18" charset="0"/>
              </a:rPr>
              <a:t>This study focuses on the distance calculation metric between two multidimensional vectors. As a specific example, we will consider the application of this metric to K-means clustering algorithms, one of the simplest clustering methods commonly used in various areas, such as artificial intelligence, pattern recognition and image segmentation. In addition to the possible applications mentioned above that can utilize the K-means clustering algorithm, theoretical studies have recently been proposed to improve the clustering algorithm itself based on improved distance metrics, such as adaptive fused distance and S-distance. However, despite the theoretical study and application of K-means clustering, efficient hardware implementation does not appear to have yet been achieved despite the simple and repetitive multiplication and addition operations required for distance calculation. Apart from the most intuitive approach to implementing clustering algorithms based on digital logic gates, various distance computing methods using analog and mixed-mode design have been proposed in the literature. As is well known, the digital-based approach can provide the most accurate and fast operating speed at the cost of area and power, while analog methods have comparable precision characteristics despite their simple structure. The main contributions of the proposed research are as follows: (1) A mixed-signal approximate distance calculation core capable of calculating the Manhattan distance or Euclidean distance square between two multidimensional vectors was proposed. (2) It has been successfully shown that the proposed distance computing unit can be exploited in K-means clustering hardware based on a circuit-application co-simulation framework.</a:t>
            </a:r>
            <a:endParaRPr lang="ko-KR" altLang="ko-KR" sz="3200" kern="100" dirty="0">
              <a:solidFill>
                <a:srgbClr val="000000"/>
              </a:solidFill>
              <a:effectLst/>
              <a:latin typeface="Times New Roman" panose="02020603050405020304" pitchFamily="18" charset="0"/>
              <a:ea typeface="한양신명조"/>
              <a:cs typeface="Times New Roman" panose="02020603050405020304" pitchFamily="18" charset="0"/>
            </a:endParaRPr>
          </a:p>
          <a:p>
            <a:pPr algn="just"/>
            <a:endParaRPr lang="en-US" altLang="ko-KR" sz="3200" dirty="0">
              <a:latin typeface="Times New Roman" panose="02020603050405020304" pitchFamily="18" charset="0"/>
              <a:cs typeface="Times New Roman" pitchFamily="18" charset="0"/>
            </a:endParaRPr>
          </a:p>
        </p:txBody>
      </p:sp>
      <p:grpSp>
        <p:nvGrpSpPr>
          <p:cNvPr id="40" name="그룹 39">
            <a:extLst>
              <a:ext uri="{FF2B5EF4-FFF2-40B4-BE49-F238E27FC236}">
                <a16:creationId xmlns:a16="http://schemas.microsoft.com/office/drawing/2014/main" id="{60A7FBAE-B5B9-4A64-B1CE-B39CC0326315}"/>
              </a:ext>
            </a:extLst>
          </p:cNvPr>
          <p:cNvGrpSpPr/>
          <p:nvPr/>
        </p:nvGrpSpPr>
        <p:grpSpPr>
          <a:xfrm>
            <a:off x="138401" y="10028379"/>
            <a:ext cx="14825827" cy="30633997"/>
            <a:chOff x="138401" y="12889552"/>
            <a:chExt cx="14825827" cy="27153540"/>
          </a:xfrm>
        </p:grpSpPr>
        <p:grpSp>
          <p:nvGrpSpPr>
            <p:cNvPr id="34" name="그룹 33">
              <a:extLst>
                <a:ext uri="{FF2B5EF4-FFF2-40B4-BE49-F238E27FC236}">
                  <a16:creationId xmlns:a16="http://schemas.microsoft.com/office/drawing/2014/main" id="{61349775-289D-4F75-9E1E-B00C001F98A8}"/>
                </a:ext>
              </a:extLst>
            </p:cNvPr>
            <p:cNvGrpSpPr/>
            <p:nvPr/>
          </p:nvGrpSpPr>
          <p:grpSpPr>
            <a:xfrm>
              <a:off x="138401" y="12889552"/>
              <a:ext cx="14825827" cy="27153540"/>
              <a:chOff x="138401" y="12889552"/>
              <a:chExt cx="14825827" cy="27153540"/>
            </a:xfrm>
          </p:grpSpPr>
          <p:sp>
            <p:nvSpPr>
              <p:cNvPr id="28" name="직사각형 27">
                <a:extLst>
                  <a:ext uri="{FF2B5EF4-FFF2-40B4-BE49-F238E27FC236}">
                    <a16:creationId xmlns:a16="http://schemas.microsoft.com/office/drawing/2014/main" id="{3BE71B59-FECF-4A2B-98BE-B1557BE69951}"/>
                  </a:ext>
                </a:extLst>
              </p:cNvPr>
              <p:cNvSpPr/>
              <p:nvPr/>
            </p:nvSpPr>
            <p:spPr>
              <a:xfrm>
                <a:off x="138401" y="23526094"/>
                <a:ext cx="14825827" cy="16516998"/>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29" name="TextBox 28">
                <a:extLst>
                  <a:ext uri="{FF2B5EF4-FFF2-40B4-BE49-F238E27FC236}">
                    <a16:creationId xmlns:a16="http://schemas.microsoft.com/office/drawing/2014/main" id="{3A9FC88F-44CC-4A64-B985-D5F0B0CB5842}"/>
                  </a:ext>
                </a:extLst>
              </p:cNvPr>
              <p:cNvSpPr txBox="1"/>
              <p:nvPr/>
            </p:nvSpPr>
            <p:spPr>
              <a:xfrm>
                <a:off x="194637" y="23586945"/>
                <a:ext cx="14693391" cy="860685"/>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K-means clustering unit</a:t>
                </a:r>
                <a:endParaRPr lang="ko-KR" altLang="en-US" sz="4993" b="1" dirty="0">
                  <a:latin typeface="Times New Roman" pitchFamily="18" charset="0"/>
                  <a:cs typeface="Times New Roman" pitchFamily="18" charset="0"/>
                </a:endParaRPr>
              </a:p>
            </p:txBody>
          </p:sp>
          <p:sp>
            <p:nvSpPr>
              <p:cNvPr id="25" name="TextBox 24">
                <a:extLst>
                  <a:ext uri="{FF2B5EF4-FFF2-40B4-BE49-F238E27FC236}">
                    <a16:creationId xmlns:a16="http://schemas.microsoft.com/office/drawing/2014/main" id="{D29DF1D4-1031-5EE0-3EE6-49C14E6CE400}"/>
                  </a:ext>
                </a:extLst>
              </p:cNvPr>
              <p:cNvSpPr txBox="1"/>
              <p:nvPr/>
            </p:nvSpPr>
            <p:spPr>
              <a:xfrm>
                <a:off x="194637" y="12889552"/>
                <a:ext cx="14693391" cy="762899"/>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Introduction</a:t>
                </a:r>
                <a:endParaRPr lang="ko-KR" altLang="en-US" sz="4993" b="1" dirty="0">
                  <a:latin typeface="Times New Roman" pitchFamily="18" charset="0"/>
                  <a:cs typeface="Times New Roman" pitchFamily="18" charset="0"/>
                </a:endParaRPr>
              </a:p>
            </p:txBody>
          </p:sp>
        </p:grpSp>
        <p:sp>
          <p:nvSpPr>
            <p:cNvPr id="32" name="TextBox 31">
              <a:extLst>
                <a:ext uri="{FF2B5EF4-FFF2-40B4-BE49-F238E27FC236}">
                  <a16:creationId xmlns:a16="http://schemas.microsoft.com/office/drawing/2014/main" id="{B78B9848-0E29-4957-B4A1-74942277CA82}"/>
                </a:ext>
              </a:extLst>
            </p:cNvPr>
            <p:cNvSpPr txBox="1"/>
            <p:nvPr/>
          </p:nvSpPr>
          <p:spPr>
            <a:xfrm>
              <a:off x="411281" y="39114914"/>
              <a:ext cx="14280065" cy="563499"/>
            </a:xfrm>
            <a:prstGeom prst="rect">
              <a:avLst/>
            </a:prstGeom>
            <a:noFill/>
          </p:spPr>
          <p:txBody>
            <a:bodyPr wrap="square" rtlCol="0">
              <a:spAutoFit/>
            </a:bodyPr>
            <a:lstStyle/>
            <a:p>
              <a:endParaRPr lang="en-US" altLang="ko-KR" sz="3200" dirty="0">
                <a:latin typeface="Times New Roman" pitchFamily="18" charset="0"/>
                <a:cs typeface="Times New Roman" pitchFamily="18" charset="0"/>
              </a:endParaRPr>
            </a:p>
          </p:txBody>
        </p:sp>
      </p:grpSp>
      <p:sp>
        <p:nvSpPr>
          <p:cNvPr id="35" name="직사각형 34">
            <a:extLst>
              <a:ext uri="{FF2B5EF4-FFF2-40B4-BE49-F238E27FC236}">
                <a16:creationId xmlns:a16="http://schemas.microsoft.com/office/drawing/2014/main" id="{DD196CB7-9906-4769-B4A7-F7394DB5D2B3}"/>
              </a:ext>
            </a:extLst>
          </p:cNvPr>
          <p:cNvSpPr/>
          <p:nvPr/>
        </p:nvSpPr>
        <p:spPr>
          <a:xfrm>
            <a:off x="15310985" y="9980033"/>
            <a:ext cx="14825827" cy="21041700"/>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49" name="직사각형 48">
            <a:extLst>
              <a:ext uri="{FF2B5EF4-FFF2-40B4-BE49-F238E27FC236}">
                <a16:creationId xmlns:a16="http://schemas.microsoft.com/office/drawing/2014/main" id="{3A5943BE-9541-4570-B762-7F6D688963D3}"/>
              </a:ext>
            </a:extLst>
          </p:cNvPr>
          <p:cNvSpPr/>
          <p:nvPr/>
        </p:nvSpPr>
        <p:spPr>
          <a:xfrm>
            <a:off x="15310985" y="31276250"/>
            <a:ext cx="14825827" cy="6941186"/>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50" name="TextBox 49">
            <a:extLst>
              <a:ext uri="{FF2B5EF4-FFF2-40B4-BE49-F238E27FC236}">
                <a16:creationId xmlns:a16="http://schemas.microsoft.com/office/drawing/2014/main" id="{7DED56AA-6508-4BD1-BBFA-62701CE81858}"/>
              </a:ext>
            </a:extLst>
          </p:cNvPr>
          <p:cNvSpPr txBox="1"/>
          <p:nvPr/>
        </p:nvSpPr>
        <p:spPr>
          <a:xfrm>
            <a:off x="15363092" y="31276250"/>
            <a:ext cx="14717485" cy="860685"/>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Performance analysis</a:t>
            </a:r>
            <a:endParaRPr lang="ko-KR" altLang="en-US" sz="4993" b="1" dirty="0">
              <a:latin typeface="Times New Roman" pitchFamily="18" charset="0"/>
              <a:cs typeface="Times New Roman" pitchFamily="18" charset="0"/>
            </a:endParaRPr>
          </a:p>
        </p:txBody>
      </p:sp>
      <p:sp>
        <p:nvSpPr>
          <p:cNvPr id="53" name="직사각형 52">
            <a:extLst>
              <a:ext uri="{FF2B5EF4-FFF2-40B4-BE49-F238E27FC236}">
                <a16:creationId xmlns:a16="http://schemas.microsoft.com/office/drawing/2014/main" id="{C0606B5A-10D9-4221-9D58-B8C26F33B52E}"/>
              </a:ext>
            </a:extLst>
          </p:cNvPr>
          <p:cNvSpPr/>
          <p:nvPr/>
        </p:nvSpPr>
        <p:spPr>
          <a:xfrm>
            <a:off x="15887700" y="14900594"/>
            <a:ext cx="13696949" cy="523220"/>
          </a:xfrm>
          <a:prstGeom prst="rect">
            <a:avLst/>
          </a:prstGeom>
        </p:spPr>
        <p:txBody>
          <a:bodyPr wrap="square">
            <a:spAutoFit/>
          </a:bodyPr>
          <a:lstStyle/>
          <a:p>
            <a:pPr algn="just"/>
            <a:r>
              <a:rPr lang="en-US" altLang="ko-KR" sz="2800" kern="100" dirty="0">
                <a:solidFill>
                  <a:srgbClr val="000000"/>
                </a:solidFill>
                <a:effectLst/>
                <a:latin typeface="Times New Roman" panose="02020603050405020304" pitchFamily="18" charset="0"/>
                <a:cs typeface="Times New Roman" panose="02020603050405020304" pitchFamily="18" charset="0"/>
              </a:rPr>
              <a:t>Fig. 1. </a:t>
            </a:r>
            <a:r>
              <a:rPr lang="en-US" altLang="ko-KR" sz="2800" kern="100" dirty="0">
                <a:solidFill>
                  <a:srgbClr val="000000"/>
                </a:solidFill>
                <a:latin typeface="Times New Roman" panose="02020603050405020304" pitchFamily="18" charset="0"/>
                <a:cs typeface="Times New Roman" panose="02020603050405020304" pitchFamily="18" charset="0"/>
              </a:rPr>
              <a:t>Proposed approximate distance computing unit </a:t>
            </a:r>
            <a:endParaRPr lang="ko-KR" altLang="en-US" sz="28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C489457-A6D9-3DF6-CD44-1898F954C5E5}"/>
              </a:ext>
            </a:extLst>
          </p:cNvPr>
          <p:cNvSpPr txBox="1"/>
          <p:nvPr/>
        </p:nvSpPr>
        <p:spPr>
          <a:xfrm>
            <a:off x="435423" y="23204942"/>
            <a:ext cx="14280065" cy="17327820"/>
          </a:xfrm>
          <a:prstGeom prst="rect">
            <a:avLst/>
          </a:prstGeom>
          <a:noFill/>
        </p:spPr>
        <p:txBody>
          <a:bodyPr wrap="square" rtlCol="0">
            <a:spAutoFit/>
          </a:bodyPr>
          <a:lstStyle/>
          <a:p>
            <a:pPr algn="just"/>
            <a:r>
              <a:rPr lang="en-US" altLang="ko-KR" sz="3200" kern="100" dirty="0">
                <a:effectLst/>
                <a:latin typeface="Times New Roman" panose="02020603050405020304" pitchFamily="18" charset="0"/>
                <a:ea typeface="신명조"/>
                <a:cs typeface="Times New Roman" panose="02020603050405020304" pitchFamily="18" charset="0"/>
              </a:rPr>
              <a:t>  </a:t>
            </a:r>
            <a:r>
              <a:rPr lang="en-US" altLang="ko-KR" sz="3200" b="0" i="0" u="none" strike="noStrike" baseline="0" dirty="0">
                <a:latin typeface="Times New Roman" panose="02020603050405020304" pitchFamily="18" charset="0"/>
                <a:cs typeface="Times New Roman" panose="02020603050405020304" pitchFamily="18" charset="0"/>
              </a:rPr>
              <a:t>As discussed earlier, the basic computational units for the distance metric are multiplication and addition. In this work, we propose a mixed signal design for the distance computing unit to address the above limitations. The inspiration behind our approach arises from the fact that the voltage </a:t>
            </a:r>
            <a:r>
              <a:rPr lang="en-US" altLang="ko-KR" sz="3200" b="0" i="1" u="none" strike="noStrike" baseline="0" dirty="0">
                <a:latin typeface="Times New Roman" panose="02020603050405020304" pitchFamily="18" charset="0"/>
                <a:cs typeface="Times New Roman" panose="02020603050405020304" pitchFamily="18" charset="0"/>
              </a:rPr>
              <a:t>V</a:t>
            </a:r>
            <a:r>
              <a:rPr lang="en-US" altLang="ko-KR" sz="3200" b="0" i="0" u="none" strike="noStrike" baseline="0" dirty="0">
                <a:latin typeface="Times New Roman" panose="02020603050405020304" pitchFamily="18" charset="0"/>
                <a:cs typeface="Times New Roman" panose="02020603050405020304" pitchFamily="18" charset="0"/>
              </a:rPr>
              <a:t> across a capacitor </a:t>
            </a:r>
            <a:r>
              <a:rPr lang="en-US" altLang="ko-KR" sz="3200" b="0" i="1" u="none" strike="noStrike" baseline="0" dirty="0">
                <a:latin typeface="Times New Roman" panose="02020603050405020304" pitchFamily="18" charset="0"/>
                <a:cs typeface="Times New Roman" panose="02020603050405020304" pitchFamily="18" charset="0"/>
              </a:rPr>
              <a:t>C</a:t>
            </a:r>
            <a:r>
              <a:rPr lang="en-US" altLang="ko-KR" sz="3200" b="0" i="0" u="none" strike="noStrike" baseline="0" dirty="0">
                <a:latin typeface="Times New Roman" panose="02020603050405020304" pitchFamily="18" charset="0"/>
                <a:cs typeface="Times New Roman" panose="02020603050405020304" pitchFamily="18" charset="0"/>
              </a:rPr>
              <a:t> being charged by a constant current source </a:t>
            </a:r>
            <a:r>
              <a:rPr lang="en-US" altLang="ko-KR" sz="3200" b="0" i="1" u="none" strike="noStrike" baseline="0" dirty="0" err="1">
                <a:latin typeface="Times New Roman" panose="02020603050405020304" pitchFamily="18" charset="0"/>
                <a:cs typeface="Times New Roman" panose="02020603050405020304" pitchFamily="18" charset="0"/>
              </a:rPr>
              <a:t>i</a:t>
            </a:r>
            <a:r>
              <a:rPr lang="en-US" altLang="ko-KR" sz="3200" b="0" i="0" u="none" strike="noStrike" baseline="0" dirty="0">
                <a:latin typeface="Times New Roman" panose="02020603050405020304" pitchFamily="18" charset="0"/>
                <a:cs typeface="Times New Roman" panose="02020603050405020304" pitchFamily="18" charset="0"/>
              </a:rPr>
              <a:t> for an integration time </a:t>
            </a:r>
            <a:r>
              <a:rPr lang="en-US" altLang="ko-KR" sz="3200" b="0" i="1" u="none" strike="noStrike" baseline="0" dirty="0">
                <a:latin typeface="Times New Roman" panose="02020603050405020304" pitchFamily="18" charset="0"/>
                <a:cs typeface="Times New Roman" panose="02020603050405020304" pitchFamily="18" charset="0"/>
              </a:rPr>
              <a:t>t</a:t>
            </a:r>
            <a:r>
              <a:rPr lang="en-US" altLang="ko-KR" sz="3200" b="0" i="0" u="none" strike="noStrike" baseline="0" dirty="0">
                <a:latin typeface="Times New Roman" panose="02020603050405020304" pitchFamily="18" charset="0"/>
                <a:cs typeface="Times New Roman" panose="02020603050405020304" pitchFamily="18" charset="0"/>
              </a:rPr>
              <a:t> is proportional to the input current multiplied by the integration time as follows: </a:t>
            </a:r>
            <a:r>
              <a:rPr lang="en-US" altLang="ko-KR" sz="3200" b="0" i="1" u="none" strike="noStrike" baseline="0" dirty="0">
                <a:latin typeface="Times New Roman" panose="02020603050405020304" pitchFamily="18" charset="0"/>
                <a:cs typeface="Times New Roman" panose="02020603050405020304" pitchFamily="18" charset="0"/>
              </a:rPr>
              <a:t>V = (</a:t>
            </a:r>
            <a:r>
              <a:rPr lang="en-US" altLang="ko-KR" sz="3200" b="0" i="1" u="none" strike="noStrike" baseline="0" dirty="0" err="1">
                <a:latin typeface="Times New Roman" panose="02020603050405020304" pitchFamily="18" charset="0"/>
                <a:cs typeface="Times New Roman" panose="02020603050405020304" pitchFamily="18" charset="0"/>
              </a:rPr>
              <a:t>i</a:t>
            </a:r>
            <a:r>
              <a:rPr lang="en-US" altLang="ko-KR" sz="3200" b="0" i="1" u="none" strike="noStrike" baseline="0" dirty="0">
                <a:latin typeface="Times New Roman" panose="02020603050405020304" pitchFamily="18" charset="0"/>
                <a:cs typeface="Times New Roman" panose="02020603050405020304" pitchFamily="18" charset="0"/>
              </a:rPr>
              <a:t>*t)/C. </a:t>
            </a:r>
            <a:r>
              <a:rPr lang="en-US" altLang="ko-KR" sz="3200" b="0" i="0" u="none" strike="noStrike" baseline="0" dirty="0">
                <a:latin typeface="Times New Roman" panose="02020603050405020304" pitchFamily="18" charset="0"/>
                <a:cs typeface="Times New Roman" panose="02020603050405020304" pitchFamily="18" charset="0"/>
              </a:rPr>
              <a:t>The complete design of the approximate multiplier proposed in the previous section with peripherals is illustrated in Figure </a:t>
            </a:r>
            <a:r>
              <a:rPr lang="en-US" altLang="ko-KR" sz="3200" dirty="0">
                <a:latin typeface="Times New Roman" panose="02020603050405020304" pitchFamily="18" charset="0"/>
                <a:cs typeface="Times New Roman" panose="02020603050405020304" pitchFamily="18" charset="0"/>
              </a:rPr>
              <a:t>1</a:t>
            </a:r>
            <a:r>
              <a:rPr lang="en-US" altLang="ko-KR" sz="3200" b="0" i="0" u="none" strike="noStrike" baseline="0" dirty="0">
                <a:latin typeface="Times New Roman" panose="02020603050405020304" pitchFamily="18" charset="0"/>
                <a:cs typeface="Times New Roman" panose="02020603050405020304" pitchFamily="18" charset="0"/>
              </a:rPr>
              <a:t>. The individual components are: (1) current reference circuit to provide a bias voltage VBIAS to the current-mode DAC, (2) Timing controller to control the integration time proportional to the magnitude of the input vector, and (3) Path selector to turn on/off the proper current path depending on the input vector. Hence, the input current magnitude to the capacitor is modulated depending on the value of |A-B</a:t>
            </a:r>
            <a:r>
              <a:rPr lang="en-US" altLang="ko-KR" sz="3200" dirty="0">
                <a:latin typeface="Times New Roman" panose="02020603050405020304" pitchFamily="18" charset="0"/>
                <a:cs typeface="Times New Roman" panose="02020603050405020304" pitchFamily="18" charset="0"/>
              </a:rPr>
              <a:t>| </a:t>
            </a:r>
            <a:r>
              <a:rPr lang="en-US" altLang="ko-KR" sz="3200" b="0" i="0" u="none" strike="noStrike" baseline="0" dirty="0">
                <a:latin typeface="Times New Roman" panose="02020603050405020304" pitchFamily="18" charset="0"/>
                <a:cs typeface="Times New Roman" panose="02020603050405020304" pitchFamily="18" charset="0"/>
              </a:rPr>
              <a:t>by the current mode DAC. The main function of the Timing controller in Figure </a:t>
            </a:r>
            <a:r>
              <a:rPr lang="en-US" altLang="ko-KR" sz="3200" dirty="0">
                <a:latin typeface="Times New Roman" panose="02020603050405020304" pitchFamily="18" charset="0"/>
                <a:cs typeface="Times New Roman" panose="02020603050405020304" pitchFamily="18" charset="0"/>
              </a:rPr>
              <a:t>1</a:t>
            </a:r>
            <a:r>
              <a:rPr lang="en-US" altLang="ko-KR" sz="3200" b="0" i="0" u="none" strike="noStrike" baseline="0" dirty="0">
                <a:latin typeface="Times New Roman" panose="02020603050405020304" pitchFamily="18" charset="0"/>
                <a:cs typeface="Times New Roman" panose="02020603050405020304" pitchFamily="18" charset="0"/>
              </a:rPr>
              <a:t> is Pulse Width Modulation (PWM), such that the output pulse width varies in accordance to the magnitude of the input. This can be achieved by providing the clock signal as input to an inverter chain and subsequently combining any of the two outputs from the inverter chain appropriately to form an output pulse with varying width. However, such a circuit involves significantly high switching power and area overhead. Hence, we propose a clock-less PWM circuit by utilizing the time constant of a discharging RC circuit path to control the pulse width. Figure </a:t>
            </a:r>
            <a:r>
              <a:rPr lang="en-US" altLang="ko-KR" sz="3200" dirty="0">
                <a:latin typeface="Times New Roman" panose="02020603050405020304" pitchFamily="18" charset="0"/>
                <a:cs typeface="Times New Roman" panose="02020603050405020304" pitchFamily="18" charset="0"/>
              </a:rPr>
              <a:t>2</a:t>
            </a:r>
            <a:r>
              <a:rPr lang="en-US" altLang="ko-KR" sz="3200" b="0" i="0" u="none" strike="noStrike" baseline="0" dirty="0">
                <a:latin typeface="Times New Roman" panose="02020603050405020304" pitchFamily="18" charset="0"/>
                <a:cs typeface="Times New Roman" panose="02020603050405020304" pitchFamily="18" charset="0"/>
              </a:rPr>
              <a:t>a demonstrates the circuit details for the PWM unit. Figure </a:t>
            </a:r>
            <a:r>
              <a:rPr lang="en-US" altLang="ko-KR" sz="3200" dirty="0">
                <a:latin typeface="Times New Roman" panose="02020603050405020304" pitchFamily="18" charset="0"/>
                <a:cs typeface="Times New Roman" panose="02020603050405020304" pitchFamily="18" charset="0"/>
              </a:rPr>
              <a:t>2</a:t>
            </a:r>
            <a:r>
              <a:rPr lang="en-US" altLang="ko-KR" sz="3200" b="0" i="0" u="none" strike="noStrike" baseline="0" dirty="0">
                <a:latin typeface="Times New Roman" panose="02020603050405020304" pitchFamily="18" charset="0"/>
                <a:cs typeface="Times New Roman" panose="02020603050405020304" pitchFamily="18" charset="0"/>
              </a:rPr>
              <a:t>b,c depicts the details of the proposed PWM unit and its timing diagram, respectively. we will describe two additional circuits required at the last stage of the K-means clustering module, namely the summation and </a:t>
            </a:r>
            <a:r>
              <a:rPr lang="en-US" altLang="ko-KR" sz="3200" dirty="0">
                <a:latin typeface="Times New Roman" panose="02020603050405020304" pitchFamily="18" charset="0"/>
                <a:cs typeface="Times New Roman" panose="02020603050405020304" pitchFamily="18" charset="0"/>
              </a:rPr>
              <a:t>Loser Take All (LTA) </a:t>
            </a:r>
            <a:r>
              <a:rPr lang="en-US" altLang="ko-KR" sz="3200" b="0" i="0" u="none" strike="noStrike" baseline="0" dirty="0">
                <a:latin typeface="Times New Roman" panose="02020603050405020304" pitchFamily="18" charset="0"/>
                <a:cs typeface="Times New Roman" panose="02020603050405020304" pitchFamily="18" charset="0"/>
              </a:rPr>
              <a:t>units. Hence, by connecting all the outputs from the L2</a:t>
            </a:r>
            <a:r>
              <a:rPr lang="en-US" altLang="ko-KR" sz="3200" b="0" i="0" u="none" strike="noStrike" baseline="30000" dirty="0">
                <a:latin typeface="Times New Roman" panose="02020603050405020304" pitchFamily="18" charset="0"/>
                <a:cs typeface="Times New Roman" panose="02020603050405020304" pitchFamily="18" charset="0"/>
              </a:rPr>
              <a:t>2</a:t>
            </a:r>
            <a:r>
              <a:rPr lang="en-US" altLang="ko-KR" sz="3200" b="0" i="0" u="none" strike="noStrike" baseline="0" dirty="0">
                <a:latin typeface="Times New Roman" panose="02020603050405020304" pitchFamily="18" charset="0"/>
                <a:cs typeface="Times New Roman" panose="02020603050405020304" pitchFamily="18" charset="0"/>
              </a:rPr>
              <a:t> units to a single capacitor, the summation can be performed at the junction without any additional circuitry (Figure </a:t>
            </a:r>
            <a:r>
              <a:rPr lang="en-US" altLang="ko-KR" sz="3200" dirty="0">
                <a:latin typeface="Times New Roman" panose="02020603050405020304" pitchFamily="18" charset="0"/>
                <a:cs typeface="Times New Roman" panose="02020603050405020304" pitchFamily="18" charset="0"/>
              </a:rPr>
              <a:t>3</a:t>
            </a:r>
            <a:r>
              <a:rPr lang="en-US" altLang="ko-KR" sz="3200" b="0" i="0" u="none" strike="noStrike" baseline="0" dirty="0">
                <a:latin typeface="Times New Roman" panose="02020603050405020304" pitchFamily="18" charset="0"/>
                <a:cs typeface="Times New Roman" panose="02020603050405020304" pitchFamily="18" charset="0"/>
              </a:rPr>
              <a:t>a). Figure </a:t>
            </a:r>
            <a:r>
              <a:rPr lang="en-US" altLang="ko-KR" sz="3200" dirty="0">
                <a:latin typeface="Times New Roman" panose="02020603050405020304" pitchFamily="18" charset="0"/>
                <a:cs typeface="Times New Roman" panose="02020603050405020304" pitchFamily="18" charset="0"/>
              </a:rPr>
              <a:t>3</a:t>
            </a:r>
            <a:r>
              <a:rPr lang="en-US" altLang="ko-KR" sz="3200" b="0" i="0" u="none" strike="noStrike" baseline="0" dirty="0">
                <a:latin typeface="Times New Roman" panose="02020603050405020304" pitchFamily="18" charset="0"/>
                <a:cs typeface="Times New Roman" panose="02020603050405020304" pitchFamily="18" charset="0"/>
              </a:rPr>
              <a:t>b demonstrates the block diagram of the LTA unit comprising of 2:1 multiplexers (MUXs) and comparators (COMPs). The inputs to the LTA are analog voltages from each “Approximate Distance Computing Unit”. To define a loser with a short latency, a cell-based tree topology has been used here. Once two input voltages are received by an unit cell of the LTA, the comparator determines the smaller input and subsequently transmits the voltage level of the loser through the transmission gate-based 2:1 MUX. A major advantage of this cell-based tree structure lies in its inherent loser address decoder. Hence, the proposed “Approximate Distance Computing Unit” can produce the output address of the lowest distance without any additional Analog-to-Digital Converter (ADC).</a:t>
            </a:r>
            <a:endParaRPr lang="ko-KR" altLang="ko-KR" sz="3200" i="1" kern="100" dirty="0">
              <a:effectLst/>
              <a:latin typeface="Times New Roman" panose="02020603050405020304" pitchFamily="18" charset="0"/>
              <a:ea typeface="바탕체" panose="02030609000101010101" pitchFamily="17" charset="-127"/>
              <a:cs typeface="Times New Roman" panose="02020603050405020304" pitchFamily="18" charset="0"/>
            </a:endParaRPr>
          </a:p>
        </p:txBody>
      </p:sp>
      <p:sp>
        <p:nvSpPr>
          <p:cNvPr id="23" name="직사각형 22">
            <a:extLst>
              <a:ext uri="{FF2B5EF4-FFF2-40B4-BE49-F238E27FC236}">
                <a16:creationId xmlns:a16="http://schemas.microsoft.com/office/drawing/2014/main" id="{F0614CC0-0AB4-2C7E-C1F2-9EB0F3A3F491}"/>
              </a:ext>
            </a:extLst>
          </p:cNvPr>
          <p:cNvSpPr/>
          <p:nvPr/>
        </p:nvSpPr>
        <p:spPr>
          <a:xfrm>
            <a:off x="15887700" y="23931221"/>
            <a:ext cx="13696949" cy="1384995"/>
          </a:xfrm>
          <a:prstGeom prst="rect">
            <a:avLst/>
          </a:prstGeom>
        </p:spPr>
        <p:txBody>
          <a:bodyPr wrap="square">
            <a:spAutoFit/>
          </a:bodyPr>
          <a:lstStyle/>
          <a:p>
            <a:pPr algn="just"/>
            <a:r>
              <a:rPr lang="en-US" altLang="ko-KR" sz="2800" kern="100" dirty="0">
                <a:solidFill>
                  <a:srgbClr val="000000"/>
                </a:solidFill>
                <a:effectLst/>
                <a:latin typeface="Times New Roman" panose="02020603050405020304" pitchFamily="18" charset="0"/>
                <a:cs typeface="Times New Roman" panose="02020603050405020304" pitchFamily="18" charset="0"/>
              </a:rPr>
              <a:t>Fig. 3. (a) Summation Unit for the proposed “Main Distance Computing Unit”; (b) Loser-Take-All (LTA) circuit based on cell-based tree structure and its inherent address decoding property </a:t>
            </a:r>
            <a:endParaRPr lang="ko-KR" altLang="en-US" sz="2800" dirty="0">
              <a:latin typeface="Times New Roman" panose="02020603050405020304" pitchFamily="18" charset="0"/>
              <a:cs typeface="Times New Roman" panose="02020603050405020304" pitchFamily="18" charset="0"/>
            </a:endParaRPr>
          </a:p>
        </p:txBody>
      </p:sp>
      <p:sp>
        <p:nvSpPr>
          <p:cNvPr id="37" name="직사각형 36">
            <a:extLst>
              <a:ext uri="{FF2B5EF4-FFF2-40B4-BE49-F238E27FC236}">
                <a16:creationId xmlns:a16="http://schemas.microsoft.com/office/drawing/2014/main" id="{7BE14F62-1605-1B74-2A8B-326C2CB34904}"/>
              </a:ext>
            </a:extLst>
          </p:cNvPr>
          <p:cNvSpPr/>
          <p:nvPr/>
        </p:nvSpPr>
        <p:spPr>
          <a:xfrm>
            <a:off x="15887700" y="36522807"/>
            <a:ext cx="13696949" cy="1384995"/>
          </a:xfrm>
          <a:prstGeom prst="rect">
            <a:avLst/>
          </a:prstGeom>
        </p:spPr>
        <p:txBody>
          <a:bodyPr wrap="square">
            <a:spAutoFit/>
          </a:bodyPr>
          <a:lstStyle/>
          <a:p>
            <a:pPr algn="just"/>
            <a:r>
              <a:rPr lang="en-US" altLang="ko-KR" sz="2800" kern="100" dirty="0">
                <a:solidFill>
                  <a:srgbClr val="000000"/>
                </a:solidFill>
                <a:effectLst/>
                <a:latin typeface="Times New Roman" panose="02020603050405020304" pitchFamily="18" charset="0"/>
                <a:cs typeface="Times New Roman" panose="02020603050405020304" pitchFamily="18" charset="0"/>
              </a:rPr>
              <a:t>Fig. 5. (a) Comparison of the energy consumption of the proposed distance computing unit with respect to digital CMOS technology; (b) energy consumption of each component of the proposed design; (c) component-wise energy comparison with digital CMOS implementation. </a:t>
            </a:r>
            <a:endParaRPr lang="ko-KR" altLang="en-US" sz="2800" dirty="0">
              <a:latin typeface="Times New Roman" panose="02020603050405020304" pitchFamily="18" charset="0"/>
              <a:cs typeface="Times New Roman" panose="02020603050405020304" pitchFamily="18" charset="0"/>
            </a:endParaRPr>
          </a:p>
        </p:txBody>
      </p:sp>
      <p:pic>
        <p:nvPicPr>
          <p:cNvPr id="41" name="그림 40">
            <a:extLst>
              <a:ext uri="{FF2B5EF4-FFF2-40B4-BE49-F238E27FC236}">
                <a16:creationId xmlns:a16="http://schemas.microsoft.com/office/drawing/2014/main" id="{D29661C3-01D1-2D59-EB4B-EAFA1E0B159D}"/>
              </a:ext>
            </a:extLst>
          </p:cNvPr>
          <p:cNvPicPr>
            <a:picLocks noChangeAspect="1"/>
          </p:cNvPicPr>
          <p:nvPr/>
        </p:nvPicPr>
        <p:blipFill>
          <a:blip r:embed="rId2"/>
          <a:stretch>
            <a:fillRect/>
          </a:stretch>
        </p:blipFill>
        <p:spPr>
          <a:xfrm>
            <a:off x="16534900" y="32767828"/>
            <a:ext cx="12651286" cy="3410050"/>
          </a:xfrm>
          <a:prstGeom prst="rect">
            <a:avLst/>
          </a:prstGeom>
        </p:spPr>
      </p:pic>
      <p:grpSp>
        <p:nvGrpSpPr>
          <p:cNvPr id="56" name="그룹 55">
            <a:extLst>
              <a:ext uri="{FF2B5EF4-FFF2-40B4-BE49-F238E27FC236}">
                <a16:creationId xmlns:a16="http://schemas.microsoft.com/office/drawing/2014/main" id="{1D0685D1-FA7B-4B8C-D083-4271E054F3FC}"/>
              </a:ext>
            </a:extLst>
          </p:cNvPr>
          <p:cNvGrpSpPr/>
          <p:nvPr/>
        </p:nvGrpSpPr>
        <p:grpSpPr>
          <a:xfrm>
            <a:off x="15301901" y="38469956"/>
            <a:ext cx="14825827" cy="2192420"/>
            <a:chOff x="15449386" y="43911038"/>
            <a:chExt cx="14825827" cy="2192420"/>
          </a:xfrm>
        </p:grpSpPr>
        <p:sp>
          <p:nvSpPr>
            <p:cNvPr id="46" name="직사각형 45">
              <a:extLst>
                <a:ext uri="{FF2B5EF4-FFF2-40B4-BE49-F238E27FC236}">
                  <a16:creationId xmlns:a16="http://schemas.microsoft.com/office/drawing/2014/main" id="{4C8BD9BE-2311-4F05-7FE3-BC45322692FD}"/>
                </a:ext>
              </a:extLst>
            </p:cNvPr>
            <p:cNvSpPr/>
            <p:nvPr/>
          </p:nvSpPr>
          <p:spPr>
            <a:xfrm>
              <a:off x="15449386" y="43911038"/>
              <a:ext cx="14825827" cy="2192420"/>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54" name="TextBox 53">
              <a:extLst>
                <a:ext uri="{FF2B5EF4-FFF2-40B4-BE49-F238E27FC236}">
                  <a16:creationId xmlns:a16="http://schemas.microsoft.com/office/drawing/2014/main" id="{08B7672C-8692-1B94-0618-B382BDA6D70B}"/>
                </a:ext>
              </a:extLst>
            </p:cNvPr>
            <p:cNvSpPr txBox="1"/>
            <p:nvPr/>
          </p:nvSpPr>
          <p:spPr>
            <a:xfrm>
              <a:off x="15501493" y="43911038"/>
              <a:ext cx="14717485" cy="860685"/>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Acknowledgment</a:t>
              </a:r>
              <a:endParaRPr lang="ko-KR" altLang="en-US" sz="4993" b="1" dirty="0">
                <a:latin typeface="Times New Roman" pitchFamily="18" charset="0"/>
                <a:cs typeface="Times New Roman" pitchFamily="18" charset="0"/>
              </a:endParaRPr>
            </a:p>
          </p:txBody>
        </p:sp>
        <p:sp>
          <p:nvSpPr>
            <p:cNvPr id="55" name="직사각형 54">
              <a:extLst>
                <a:ext uri="{FF2B5EF4-FFF2-40B4-BE49-F238E27FC236}">
                  <a16:creationId xmlns:a16="http://schemas.microsoft.com/office/drawing/2014/main" id="{861E47B3-656E-8848-6ACE-F613E3A685E4}"/>
                </a:ext>
              </a:extLst>
            </p:cNvPr>
            <p:cNvSpPr/>
            <p:nvPr/>
          </p:nvSpPr>
          <p:spPr>
            <a:xfrm>
              <a:off x="16026101" y="44771723"/>
              <a:ext cx="13696949" cy="1077218"/>
            </a:xfrm>
            <a:prstGeom prst="rect">
              <a:avLst/>
            </a:prstGeom>
          </p:spPr>
          <p:txBody>
            <a:bodyPr wrap="square">
              <a:spAutoFit/>
            </a:bodyPr>
            <a:lstStyle/>
            <a:p>
              <a:pPr algn="just"/>
              <a:r>
                <a:rPr lang="en-US" altLang="ko-KR" sz="3200" kern="100" dirty="0">
                  <a:solidFill>
                    <a:srgbClr val="000000"/>
                  </a:solidFill>
                  <a:effectLst/>
                  <a:latin typeface="Times New Roman" panose="02020603050405020304" pitchFamily="18" charset="0"/>
                  <a:cs typeface="Times New Roman" panose="02020603050405020304" pitchFamily="18" charset="0"/>
                </a:rPr>
                <a:t>The chip fabrication and EDA tool were supported by the IC Design Education Center (IDEC), Korea. </a:t>
              </a:r>
              <a:endParaRPr lang="ko-KR" altLang="en-US" sz="3200" dirty="0">
                <a:latin typeface="Times New Roman" panose="02020603050405020304" pitchFamily="18" charset="0"/>
                <a:cs typeface="Times New Roman" panose="02020603050405020304" pitchFamily="18" charset="0"/>
              </a:endParaRPr>
            </a:p>
          </p:txBody>
        </p:sp>
      </p:grpSp>
      <p:pic>
        <p:nvPicPr>
          <p:cNvPr id="1026" name="Picture 2">
            <a:extLst>
              <a:ext uri="{FF2B5EF4-FFF2-40B4-BE49-F238E27FC236}">
                <a16:creationId xmlns:a16="http://schemas.microsoft.com/office/drawing/2014/main" id="{D3F07D93-C4ED-7321-38FC-82500F355B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28686" y="6344149"/>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3" name="그림 2">
            <a:extLst>
              <a:ext uri="{FF2B5EF4-FFF2-40B4-BE49-F238E27FC236}">
                <a16:creationId xmlns:a16="http://schemas.microsoft.com/office/drawing/2014/main" id="{1A31CB9F-FA8E-1CBB-071E-7721EFCE4C90}"/>
              </a:ext>
            </a:extLst>
          </p:cNvPr>
          <p:cNvPicPr>
            <a:picLocks noChangeAspect="1"/>
          </p:cNvPicPr>
          <p:nvPr/>
        </p:nvPicPr>
        <p:blipFill>
          <a:blip r:embed="rId4"/>
          <a:stretch>
            <a:fillRect/>
          </a:stretch>
        </p:blipFill>
        <p:spPr>
          <a:xfrm>
            <a:off x="18379360" y="10239303"/>
            <a:ext cx="8689076" cy="4717391"/>
          </a:xfrm>
          <a:prstGeom prst="rect">
            <a:avLst/>
          </a:prstGeom>
        </p:spPr>
      </p:pic>
      <p:grpSp>
        <p:nvGrpSpPr>
          <p:cNvPr id="11" name="그룹 10">
            <a:extLst>
              <a:ext uri="{FF2B5EF4-FFF2-40B4-BE49-F238E27FC236}">
                <a16:creationId xmlns:a16="http://schemas.microsoft.com/office/drawing/2014/main" id="{50D878C3-4739-44DC-D3C7-0161C6146A46}"/>
              </a:ext>
            </a:extLst>
          </p:cNvPr>
          <p:cNvGrpSpPr/>
          <p:nvPr/>
        </p:nvGrpSpPr>
        <p:grpSpPr>
          <a:xfrm>
            <a:off x="16971371" y="15710430"/>
            <a:ext cx="11505054" cy="2689471"/>
            <a:chOff x="16534900" y="17766331"/>
            <a:chExt cx="7187500" cy="1819275"/>
          </a:xfrm>
        </p:grpSpPr>
        <p:pic>
          <p:nvPicPr>
            <p:cNvPr id="6" name="그림 5">
              <a:extLst>
                <a:ext uri="{FF2B5EF4-FFF2-40B4-BE49-F238E27FC236}">
                  <a16:creationId xmlns:a16="http://schemas.microsoft.com/office/drawing/2014/main" id="{F5009A9B-9F8F-A5FD-9FE7-8F900551BF97}"/>
                </a:ext>
              </a:extLst>
            </p:cNvPr>
            <p:cNvPicPr>
              <a:picLocks noChangeAspect="1"/>
            </p:cNvPicPr>
            <p:nvPr/>
          </p:nvPicPr>
          <p:blipFill>
            <a:blip r:embed="rId5"/>
            <a:stretch>
              <a:fillRect/>
            </a:stretch>
          </p:blipFill>
          <p:spPr>
            <a:xfrm>
              <a:off x="16534900" y="17766331"/>
              <a:ext cx="5076825" cy="1819275"/>
            </a:xfrm>
            <a:prstGeom prst="rect">
              <a:avLst/>
            </a:prstGeom>
          </p:spPr>
        </p:pic>
        <p:pic>
          <p:nvPicPr>
            <p:cNvPr id="9" name="그림 8">
              <a:extLst>
                <a:ext uri="{FF2B5EF4-FFF2-40B4-BE49-F238E27FC236}">
                  <a16:creationId xmlns:a16="http://schemas.microsoft.com/office/drawing/2014/main" id="{DE42452B-2C43-75F5-EBD1-34FAABA652BF}"/>
                </a:ext>
              </a:extLst>
            </p:cNvPr>
            <p:cNvPicPr>
              <a:picLocks noChangeAspect="1"/>
            </p:cNvPicPr>
            <p:nvPr/>
          </p:nvPicPr>
          <p:blipFill>
            <a:blip r:embed="rId6"/>
            <a:stretch>
              <a:fillRect/>
            </a:stretch>
          </p:blipFill>
          <p:spPr>
            <a:xfrm>
              <a:off x="21703100" y="17833006"/>
              <a:ext cx="2019300" cy="1752600"/>
            </a:xfrm>
            <a:prstGeom prst="rect">
              <a:avLst/>
            </a:prstGeom>
          </p:spPr>
        </p:pic>
      </p:grpSp>
      <p:pic>
        <p:nvPicPr>
          <p:cNvPr id="14" name="그림 13">
            <a:extLst>
              <a:ext uri="{FF2B5EF4-FFF2-40B4-BE49-F238E27FC236}">
                <a16:creationId xmlns:a16="http://schemas.microsoft.com/office/drawing/2014/main" id="{6E5E5CE9-B611-B142-DD56-4F15B388BA85}"/>
              </a:ext>
            </a:extLst>
          </p:cNvPr>
          <p:cNvPicPr>
            <a:picLocks noChangeAspect="1"/>
          </p:cNvPicPr>
          <p:nvPr/>
        </p:nvPicPr>
        <p:blipFill>
          <a:blip r:embed="rId7"/>
          <a:stretch>
            <a:fillRect/>
          </a:stretch>
        </p:blipFill>
        <p:spPr>
          <a:xfrm>
            <a:off x="17816012" y="19693734"/>
            <a:ext cx="9815772" cy="4128294"/>
          </a:xfrm>
          <a:prstGeom prst="rect">
            <a:avLst/>
          </a:prstGeom>
        </p:spPr>
      </p:pic>
      <p:sp>
        <p:nvSpPr>
          <p:cNvPr id="15" name="직사각형 14">
            <a:extLst>
              <a:ext uri="{FF2B5EF4-FFF2-40B4-BE49-F238E27FC236}">
                <a16:creationId xmlns:a16="http://schemas.microsoft.com/office/drawing/2014/main" id="{0B07C460-34E8-80C5-8D4C-6EED0316E219}"/>
              </a:ext>
            </a:extLst>
          </p:cNvPr>
          <p:cNvSpPr/>
          <p:nvPr/>
        </p:nvSpPr>
        <p:spPr>
          <a:xfrm>
            <a:off x="15887700" y="18538749"/>
            <a:ext cx="13696949" cy="954107"/>
          </a:xfrm>
          <a:prstGeom prst="rect">
            <a:avLst/>
          </a:prstGeom>
        </p:spPr>
        <p:txBody>
          <a:bodyPr wrap="square">
            <a:spAutoFit/>
          </a:bodyPr>
          <a:lstStyle/>
          <a:p>
            <a:pPr algn="just"/>
            <a:r>
              <a:rPr lang="en-US" altLang="ko-KR" sz="2800" kern="100" dirty="0">
                <a:solidFill>
                  <a:srgbClr val="000000"/>
                </a:solidFill>
                <a:effectLst/>
                <a:latin typeface="Times New Roman" panose="02020603050405020304" pitchFamily="18" charset="0"/>
                <a:cs typeface="Times New Roman" panose="02020603050405020304" pitchFamily="18" charset="0"/>
              </a:rPr>
              <a:t>Fig. 2. (a) Basic </a:t>
            </a:r>
            <a:r>
              <a:rPr lang="en-US" altLang="ko-KR" sz="2800" kern="100" dirty="0">
                <a:solidFill>
                  <a:srgbClr val="000000"/>
                </a:solidFill>
                <a:latin typeface="Times New Roman" panose="02020603050405020304" pitchFamily="18" charset="0"/>
                <a:cs typeface="Times New Roman" panose="02020603050405020304" pitchFamily="18" charset="0"/>
              </a:rPr>
              <a:t>circuit of the timing controller, (b) proposed PWM </a:t>
            </a:r>
            <a:r>
              <a:rPr lang="en-US" altLang="ko-KR" sz="2800" kern="100" dirty="0" err="1">
                <a:solidFill>
                  <a:srgbClr val="000000"/>
                </a:solidFill>
                <a:latin typeface="Times New Roman" panose="02020603050405020304" pitchFamily="18" charset="0"/>
                <a:cs typeface="Times New Roman" panose="02020603050405020304" pitchFamily="18" charset="0"/>
              </a:rPr>
              <a:t>citcuit</a:t>
            </a:r>
            <a:r>
              <a:rPr lang="en-US" altLang="ko-KR" sz="2800" kern="100" dirty="0">
                <a:solidFill>
                  <a:srgbClr val="000000"/>
                </a:solidFill>
                <a:latin typeface="Times New Roman" panose="02020603050405020304" pitchFamily="18" charset="0"/>
                <a:cs typeface="Times New Roman" panose="02020603050405020304" pitchFamily="18" charset="0"/>
              </a:rPr>
              <a:t> with RC discharging path, (c) timing diagram and expected waveforms for the controller</a:t>
            </a:r>
            <a:endParaRPr lang="ko-KR" altLang="en-US" sz="2800" dirty="0">
              <a:latin typeface="Times New Roman" panose="02020603050405020304" pitchFamily="18" charset="0"/>
              <a:cs typeface="Times New Roman" panose="02020603050405020304" pitchFamily="18" charset="0"/>
            </a:endParaRPr>
          </a:p>
        </p:txBody>
      </p:sp>
      <p:pic>
        <p:nvPicPr>
          <p:cNvPr id="19" name="그림 18">
            <a:extLst>
              <a:ext uri="{FF2B5EF4-FFF2-40B4-BE49-F238E27FC236}">
                <a16:creationId xmlns:a16="http://schemas.microsoft.com/office/drawing/2014/main" id="{D4F1D951-928A-AD62-7C93-E626354FC794}"/>
              </a:ext>
            </a:extLst>
          </p:cNvPr>
          <p:cNvPicPr>
            <a:picLocks noChangeAspect="1"/>
          </p:cNvPicPr>
          <p:nvPr/>
        </p:nvPicPr>
        <p:blipFill>
          <a:blip r:embed="rId8"/>
          <a:stretch>
            <a:fillRect/>
          </a:stretch>
        </p:blipFill>
        <p:spPr>
          <a:xfrm>
            <a:off x="18211797" y="25104601"/>
            <a:ext cx="9024202" cy="4834986"/>
          </a:xfrm>
          <a:prstGeom prst="rect">
            <a:avLst/>
          </a:prstGeom>
        </p:spPr>
      </p:pic>
      <p:sp>
        <p:nvSpPr>
          <p:cNvPr id="24" name="직사각형 23">
            <a:extLst>
              <a:ext uri="{FF2B5EF4-FFF2-40B4-BE49-F238E27FC236}">
                <a16:creationId xmlns:a16="http://schemas.microsoft.com/office/drawing/2014/main" id="{F0834110-4E1E-7D3D-0D73-CCF4B4DF0349}"/>
              </a:ext>
            </a:extLst>
          </p:cNvPr>
          <p:cNvSpPr/>
          <p:nvPr/>
        </p:nvSpPr>
        <p:spPr>
          <a:xfrm>
            <a:off x="15887700" y="30290596"/>
            <a:ext cx="13696949" cy="523220"/>
          </a:xfrm>
          <a:prstGeom prst="rect">
            <a:avLst/>
          </a:prstGeom>
        </p:spPr>
        <p:txBody>
          <a:bodyPr wrap="square">
            <a:spAutoFit/>
          </a:bodyPr>
          <a:lstStyle/>
          <a:p>
            <a:pPr algn="just"/>
            <a:r>
              <a:rPr lang="en-US" altLang="ko-KR" sz="2800" kern="100" dirty="0">
                <a:solidFill>
                  <a:srgbClr val="000000"/>
                </a:solidFill>
                <a:effectLst/>
                <a:latin typeface="Times New Roman" panose="02020603050405020304" pitchFamily="18" charset="0"/>
                <a:cs typeface="Times New Roman" panose="02020603050405020304" pitchFamily="18" charset="0"/>
              </a:rPr>
              <a:t>Fig. </a:t>
            </a:r>
            <a:r>
              <a:rPr lang="en-US" altLang="ko-KR" sz="2800" kern="100" dirty="0">
                <a:solidFill>
                  <a:srgbClr val="000000"/>
                </a:solidFill>
                <a:latin typeface="Times New Roman" panose="02020603050405020304" pitchFamily="18" charset="0"/>
                <a:cs typeface="Times New Roman" panose="02020603050405020304" pitchFamily="18" charset="0"/>
              </a:rPr>
              <a:t>4</a:t>
            </a:r>
            <a:r>
              <a:rPr lang="en-US" altLang="ko-KR" sz="2800" kern="100" dirty="0">
                <a:solidFill>
                  <a:srgbClr val="000000"/>
                </a:solidFill>
                <a:effectLst/>
                <a:latin typeface="Times New Roman" panose="02020603050405020304" pitchFamily="18" charset="0"/>
                <a:cs typeface="Times New Roman" panose="02020603050405020304" pitchFamily="18" charset="0"/>
              </a:rPr>
              <a:t>. Architecture of the proposed “ K-means clustering unit”</a:t>
            </a:r>
            <a:endParaRPr lang="ko-KR"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5715</TotalTime>
  <Words>1005</Words>
  <Application>Microsoft Office PowerPoint</Application>
  <PresentationFormat>사용자 지정</PresentationFormat>
  <Paragraphs>16</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한양신명조</vt:lpstr>
      <vt:lpstr>Arial</vt:lpstr>
      <vt:lpstr>Calibri</vt:lpstr>
      <vt:lpstr>Calibri Light</vt:lpstr>
      <vt:lpstr>Times New Roman</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장충희</cp:lastModifiedBy>
  <cp:revision>44</cp:revision>
  <dcterms:created xsi:type="dcterms:W3CDTF">2018-03-08T06:02:33Z</dcterms:created>
  <dcterms:modified xsi:type="dcterms:W3CDTF">2023-06-23T03:41:51Z</dcterms:modified>
</cp:coreProperties>
</file>